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56" r:id="rId6"/>
    <p:sldId id="258" r:id="rId7"/>
    <p:sldId id="257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79" autoAdjust="0"/>
  </p:normalViewPr>
  <p:slideViewPr>
    <p:cSldViewPr snapToGrid="0">
      <p:cViewPr varScale="1">
        <p:scale>
          <a:sx n="67" d="100"/>
          <a:sy n="67" d="100"/>
        </p:scale>
        <p:origin x="5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RARD, Leah" userId="afebcb15-0ca1-427f-8ab9-5ce601284f0e" providerId="ADAL" clId="{6D0B3C2C-04E7-472B-ABFD-8DF54194DB72}"/>
    <pc:docChg chg="custSel modSld">
      <pc:chgData name="GERRARD, Leah" userId="afebcb15-0ca1-427f-8ab9-5ce601284f0e" providerId="ADAL" clId="{6D0B3C2C-04E7-472B-ABFD-8DF54194DB72}" dt="2024-04-02T14:34:47.775" v="12" actId="14100"/>
      <pc:docMkLst>
        <pc:docMk/>
      </pc:docMkLst>
      <pc:sldChg chg="modSp mod">
        <pc:chgData name="GERRARD, Leah" userId="afebcb15-0ca1-427f-8ab9-5ce601284f0e" providerId="ADAL" clId="{6D0B3C2C-04E7-472B-ABFD-8DF54194DB72}" dt="2024-04-02T14:33:54.153" v="1" actId="13244"/>
        <pc:sldMkLst>
          <pc:docMk/>
          <pc:sldMk cId="3386064122" sldId="258"/>
        </pc:sldMkLst>
        <pc:spChg chg="ord">
          <ac:chgData name="GERRARD, Leah" userId="afebcb15-0ca1-427f-8ab9-5ce601284f0e" providerId="ADAL" clId="{6D0B3C2C-04E7-472B-ABFD-8DF54194DB72}" dt="2024-04-02T14:33:47.457" v="0" actId="13244"/>
          <ac:spMkLst>
            <pc:docMk/>
            <pc:sldMk cId="3386064122" sldId="258"/>
            <ac:spMk id="2" creationId="{44709B4E-0918-42C8-8E7A-E118B87BBCFB}"/>
          </ac:spMkLst>
        </pc:spChg>
        <pc:spChg chg="ord">
          <ac:chgData name="GERRARD, Leah" userId="afebcb15-0ca1-427f-8ab9-5ce601284f0e" providerId="ADAL" clId="{6D0B3C2C-04E7-472B-ABFD-8DF54194DB72}" dt="2024-04-02T14:33:54.153" v="1" actId="13244"/>
          <ac:spMkLst>
            <pc:docMk/>
            <pc:sldMk cId="3386064122" sldId="258"/>
            <ac:spMk id="3" creationId="{699012C6-D8D8-4DCE-803D-F91D2842BDCB}"/>
          </ac:spMkLst>
        </pc:spChg>
      </pc:sldChg>
      <pc:sldChg chg="modSp mod">
        <pc:chgData name="GERRARD, Leah" userId="afebcb15-0ca1-427f-8ab9-5ce601284f0e" providerId="ADAL" clId="{6D0B3C2C-04E7-472B-ABFD-8DF54194DB72}" dt="2024-04-02T14:34:47.775" v="12" actId="14100"/>
        <pc:sldMkLst>
          <pc:docMk/>
          <pc:sldMk cId="2812746632" sldId="259"/>
        </pc:sldMkLst>
        <pc:spChg chg="mod">
          <ac:chgData name="GERRARD, Leah" userId="afebcb15-0ca1-427f-8ab9-5ce601284f0e" providerId="ADAL" clId="{6D0B3C2C-04E7-472B-ABFD-8DF54194DB72}" dt="2024-04-02T14:34:47.775" v="12" actId="14100"/>
          <ac:spMkLst>
            <pc:docMk/>
            <pc:sldMk cId="2812746632" sldId="259"/>
            <ac:spMk id="3" creationId="{ACFF1FD0-91B8-4058-80FC-7784879AFDA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3D1FBF-D416-41F6-88A3-CDD72898C8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4D1CC-1525-4603-817F-11575932DD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53C25-4387-4881-A7CA-C4120073620B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59777-0EBE-47E3-AF3A-D9E18F8A2822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r>
              <a:rPr lang="en-GB">
                <a:solidFill>
                  <a:srgbClr val="0000FF"/>
                </a:solidFill>
                <a:latin typeface="Arial" panose="020B0604020202020204" pitchFamily="34" charset="0"/>
              </a:rPr>
              <a:t>OFFICIAL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083F3-0CB4-48E8-BC1C-2983B532F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88C13-EBF6-45CC-A8D7-C9364A539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0792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B41EC-6D87-4ABB-92E7-0C8FA6542379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lang="en-GB" sz="1200" b="0" i="0" u="none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BA11B-40B5-4A6E-B07F-E2875CD56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455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A11B-40B5-4A6E-B07F-E2875CD564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04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A11B-40B5-4A6E-B07F-E2875CD564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67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A11B-40B5-4A6E-B07F-E2875CD564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94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A11B-40B5-4A6E-B07F-E2875CD564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386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041362"/>
            <a:ext cx="12192000" cy="365125"/>
          </a:xfrm>
        </p:spPr>
        <p:txBody>
          <a:bodyPr/>
          <a:lstStyle>
            <a:lvl1pPr algn="ctr">
              <a:defRPr lang="en-GB" sz="1200" b="0" i="0" u="none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041362"/>
            <a:ext cx="12192000" cy="365125"/>
          </a:xfrm>
        </p:spPr>
        <p:txBody>
          <a:bodyPr/>
          <a:lstStyle>
            <a:lvl1pPr algn="ctr">
              <a:defRPr lang="en-GB" sz="1200" b="0" i="0" u="none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41C6C5-0F00-3304-7800-8379142DFE0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52275" y="661162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200">
                <a:solidFill>
                  <a:srgbClr val="003E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hyperlink" Target="http://www.ceias.cheshireeast.gov.uk/" TargetMode="External"/><Relationship Id="rId4" Type="http://schemas.openxmlformats.org/officeDocument/2006/relationships/hyperlink" Target="mailto:ceias@cheshireeast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DE4F-341A-49FC-A8AA-3D60053C82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Cheshire East Information, advice and support (CEIAS)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74FA9-8DC4-42E8-B9B3-7B5AC9B23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service for children and young people who have Special Educational Needs or Disability and their families</a:t>
            </a:r>
          </a:p>
        </p:txBody>
      </p:sp>
      <p:pic>
        <p:nvPicPr>
          <p:cNvPr id="6" name="Picture 5" descr="CEIAS logo">
            <a:extLst>
              <a:ext uri="{FF2B5EF4-FFF2-40B4-BE49-F238E27FC236}">
                <a16:creationId xmlns:a16="http://schemas.microsoft.com/office/drawing/2014/main" id="{B58B956A-B5F0-477C-B57F-DA8FDD981F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5731" y="3308416"/>
            <a:ext cx="609653" cy="678239"/>
          </a:xfrm>
          <a:prstGeom prst="rect">
            <a:avLst/>
          </a:prstGeom>
        </p:spPr>
      </p:pic>
      <p:pic>
        <p:nvPicPr>
          <p:cNvPr id="9" name="Picture 8" descr="Cheshire East Council logo&#10;">
            <a:extLst>
              <a:ext uri="{FF2B5EF4-FFF2-40B4-BE49-F238E27FC236}">
                <a16:creationId xmlns:a16="http://schemas.microsoft.com/office/drawing/2014/main" id="{2F26CD3E-475A-4DAB-89CB-5E98EB57D3D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502" y="5736756"/>
            <a:ext cx="2852738" cy="105727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B1D407-FEB7-4795-85BC-47E3F04F40E6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78595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9B4E-0918-42C8-8E7A-E118B87BB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provide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012C6-D8D8-4DCE-803D-F91D2842B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Accurate, impartial information and advice about special educational needs and disabilities from 0-25 years </a:t>
            </a:r>
          </a:p>
          <a:p>
            <a:r>
              <a:rPr lang="en-GB" dirty="0"/>
              <a:t>Support by telephone, email, virtual and face to face meetings, drop-ins, attend local events and provide training</a:t>
            </a:r>
          </a:p>
          <a:p>
            <a:r>
              <a:rPr lang="en-GB" dirty="0"/>
              <a:t>Support for parents, carers and young people from their first concerns</a:t>
            </a:r>
          </a:p>
          <a:p>
            <a:r>
              <a:rPr lang="en-GB" dirty="0"/>
              <a:t>Support throughout the Education, health and care plan (EHCP) process from needs assessment to final plan to enable full participation and co production </a:t>
            </a:r>
          </a:p>
          <a:p>
            <a:r>
              <a:rPr lang="en-GB" dirty="0"/>
              <a:t>Help to prepare for meetings with schools, the local authority, health and social care services </a:t>
            </a:r>
          </a:p>
          <a:p>
            <a:r>
              <a:rPr lang="en-GB" dirty="0"/>
              <a:t>Signpost to local services and the Cheshire East local offer </a:t>
            </a:r>
          </a:p>
          <a:p>
            <a:r>
              <a:rPr lang="en-GB" dirty="0"/>
              <a:t>We support with issues in school, appeals, tribunals, exclusions, discrimination, mediation and transport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CEIAS logo">
            <a:extLst>
              <a:ext uri="{FF2B5EF4-FFF2-40B4-BE49-F238E27FC236}">
                <a16:creationId xmlns:a16="http://schemas.microsoft.com/office/drawing/2014/main" id="{EF2424ED-DB57-4A08-9EBE-D27F267C5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883" y="6179761"/>
            <a:ext cx="609653" cy="678239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C20D1E-D92B-4DFB-ACC6-2E1603EBB867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38606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50">
            <a:extLst>
              <a:ext uri="{FF2B5EF4-FFF2-40B4-BE49-F238E27FC236}">
                <a16:creationId xmlns:a16="http://schemas.microsoft.com/office/drawing/2014/main" id="{04D68F31-B717-405E-8FDA-18AB5EF2D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880E025-48FA-41BF-B643-0F8A44B90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8B9DE0C2-FDAC-4F0A-87F8-E88ECD0E2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23">
              <a:extLst>
                <a:ext uri="{FF2B5EF4-FFF2-40B4-BE49-F238E27FC236}">
                  <a16:creationId xmlns:a16="http://schemas.microsoft.com/office/drawing/2014/main" id="{511C30BC-C353-4E3B-B27A-79E55CA45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25">
              <a:extLst>
                <a:ext uri="{FF2B5EF4-FFF2-40B4-BE49-F238E27FC236}">
                  <a16:creationId xmlns:a16="http://schemas.microsoft.com/office/drawing/2014/main" id="{476261E9-EE37-4446-8A99-BF1624CA4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ED67AA56-9A94-4774-8196-23D0C538D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51ABDD58-0B98-40D3-8540-6BD3C22D2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8">
              <a:extLst>
                <a:ext uri="{FF2B5EF4-FFF2-40B4-BE49-F238E27FC236}">
                  <a16:creationId xmlns:a16="http://schemas.microsoft.com/office/drawing/2014/main" id="{C1221CB9-937E-4D51-A315-FCDE0A771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29">
              <a:extLst>
                <a:ext uri="{FF2B5EF4-FFF2-40B4-BE49-F238E27FC236}">
                  <a16:creationId xmlns:a16="http://schemas.microsoft.com/office/drawing/2014/main" id="{84AE7C0B-B7D8-4F7A-A31B-6704BC4A4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16AF0C9F-08B9-458B-B540-A8E3913D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6FD06311-3180-43A6-86B8-4D1F153FE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F1C0B2-6D6C-4A5A-825A-2F4F847F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998" y="2260561"/>
            <a:ext cx="3742675" cy="232840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Meet the team at CEIAS</a:t>
            </a:r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Helen Starkey</a:t>
            </a:r>
            <a:br>
              <a:rPr lang="en-US" sz="2200" dirty="0"/>
            </a:br>
            <a:r>
              <a:rPr lang="en-US" sz="2200" dirty="0"/>
              <a:t>Diane Gruber</a:t>
            </a:r>
            <a:br>
              <a:rPr lang="en-US" sz="2200" dirty="0"/>
            </a:br>
            <a:r>
              <a:rPr lang="en-US" sz="2200" dirty="0"/>
              <a:t>Penny Hughes</a:t>
            </a:r>
            <a:br>
              <a:rPr lang="en-US" sz="2200" dirty="0"/>
            </a:br>
            <a:endParaRPr lang="en-US" sz="2200" dirty="0"/>
          </a:p>
        </p:txBody>
      </p:sp>
      <p:pic>
        <p:nvPicPr>
          <p:cNvPr id="14" name="Picture 13" descr="Helen Starkey member of the CEIAS team">
            <a:extLst>
              <a:ext uri="{FF2B5EF4-FFF2-40B4-BE49-F238E27FC236}">
                <a16:creationId xmlns:a16="http://schemas.microsoft.com/office/drawing/2014/main" id="{FF79135A-7952-446E-903B-18A9846FFEE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4821" y="835015"/>
            <a:ext cx="1655101" cy="2488873"/>
          </a:xfrm>
          <a:prstGeom prst="rect">
            <a:avLst/>
          </a:prstGeom>
        </p:spPr>
      </p:pic>
      <p:pic>
        <p:nvPicPr>
          <p:cNvPr id="4" name="Picture 3" descr="Penny Hughes - member of the CEIAS team ">
            <a:extLst>
              <a:ext uri="{FF2B5EF4-FFF2-40B4-BE49-F238E27FC236}">
                <a16:creationId xmlns:a16="http://schemas.microsoft.com/office/drawing/2014/main" id="{B4778BBF-4828-45C0-9683-524BFB96573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01" r="-1"/>
          <a:stretch/>
        </p:blipFill>
        <p:spPr>
          <a:xfrm rot="5400000">
            <a:off x="4677790" y="4014717"/>
            <a:ext cx="2463047" cy="1796440"/>
          </a:xfrm>
          <a:prstGeom prst="rect">
            <a:avLst/>
          </a:prstGeom>
        </p:spPr>
      </p:pic>
      <p:pic>
        <p:nvPicPr>
          <p:cNvPr id="12" name="Content Placeholder 11" descr="Diane Gruber- Member of the CEIAS team">
            <a:extLst>
              <a:ext uri="{FF2B5EF4-FFF2-40B4-BE49-F238E27FC236}">
                <a16:creationId xmlns:a16="http://schemas.microsoft.com/office/drawing/2014/main" id="{E2359AB1-80D5-4ED3-90D7-36EAAD048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1883" y="835015"/>
            <a:ext cx="1866654" cy="2488873"/>
          </a:xfrm>
          <a:prstGeom prst="rect">
            <a:avLst/>
          </a:prstGeom>
        </p:spPr>
      </p:pic>
      <p:pic>
        <p:nvPicPr>
          <p:cNvPr id="18" name="Picture 17" descr="CEIAS logo">
            <a:extLst>
              <a:ext uri="{FF2B5EF4-FFF2-40B4-BE49-F238E27FC236}">
                <a16:creationId xmlns:a16="http://schemas.microsoft.com/office/drawing/2014/main" id="{C42FAEC9-7D17-41E0-99B6-33BAF1D429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1646" y="3628050"/>
            <a:ext cx="2101348" cy="233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11FC9-15A4-4C88-B293-298B917F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contact CEIAS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F1FD0-91B8-4058-80FC-7784879A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288074" cy="3880773"/>
          </a:xfrm>
        </p:spPr>
        <p:txBody>
          <a:bodyPr/>
          <a:lstStyle/>
          <a:p>
            <a:r>
              <a:rPr lang="en-GB" sz="3200" dirty="0"/>
              <a:t>Call us on 0300 1235166</a:t>
            </a:r>
          </a:p>
          <a:p>
            <a:r>
              <a:rPr lang="en-GB" sz="3200" dirty="0"/>
              <a:t>Email: </a:t>
            </a:r>
            <a:r>
              <a:rPr lang="en-GB" sz="3200" dirty="0">
                <a:hlinkClick r:id="rId4"/>
              </a:rPr>
              <a:t>ceias@cheshireeast.gov.uk</a:t>
            </a:r>
            <a:endParaRPr lang="en-GB" sz="3200" dirty="0"/>
          </a:p>
          <a:p>
            <a:r>
              <a:rPr lang="en-GB" sz="3200" dirty="0"/>
              <a:t>Visit our website: </a:t>
            </a:r>
            <a:r>
              <a:rPr lang="en-GB" sz="3200" dirty="0">
                <a:hlinkClick r:id="rId5"/>
              </a:rPr>
              <a:t>www.ceias.cheshireeast.gov.uk</a:t>
            </a:r>
            <a:r>
              <a:rPr lang="en-GB" sz="3200" dirty="0"/>
              <a:t> </a:t>
            </a:r>
          </a:p>
          <a:p>
            <a:r>
              <a:rPr lang="en-GB" sz="3200" dirty="0"/>
              <a:t>You can also join us on Facebook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 descr="CEIAS logo">
            <a:extLst>
              <a:ext uri="{FF2B5EF4-FFF2-40B4-BE49-F238E27FC236}">
                <a16:creationId xmlns:a16="http://schemas.microsoft.com/office/drawing/2014/main" id="{8D37D6B4-128C-4358-BABC-C5FBCAE220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5005" y="4284499"/>
            <a:ext cx="609653" cy="678239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C5F11ED-1BA4-438A-A369-ABB3E3CA1731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8127466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6ceae14b-024b-4bff-9be8-3287753ee694" origin="defaultValue">
  <element uid="id_classification_nonbusiness" value=""/>
</sisl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3C0F70F8FEE48B6496101D38D84CE" ma:contentTypeVersion="10" ma:contentTypeDescription="Create a new document." ma:contentTypeScope="" ma:versionID="852beca14dc631999e29febfa595d019">
  <xsd:schema xmlns:xsd="http://www.w3.org/2001/XMLSchema" xmlns:xs="http://www.w3.org/2001/XMLSchema" xmlns:p="http://schemas.microsoft.com/office/2006/metadata/properties" xmlns:ns3="e0574b7a-798c-426e-b56b-85bff61b3881" targetNamespace="http://schemas.microsoft.com/office/2006/metadata/properties" ma:root="true" ma:fieldsID="6d8361bb525ef86c7b5b3f2de927adb1" ns3:_="">
    <xsd:import namespace="e0574b7a-798c-426e-b56b-85bff61b38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b7a-798c-426e-b56b-85bff61b38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E06E02-074A-4C7E-949A-6CC2D6CF5E60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511BB204-25FD-4D63-93D7-816739A1F746}">
  <ds:schemaRefs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e0574b7a-798c-426e-b56b-85bff61b38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BBE1423-3EE2-4C78-88B0-81E12999D2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0729159-0F05-4BF5-9854-F195275CC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574b7a-798c-426e-b56b-85bff61b3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215</Words>
  <Application>Microsoft Office PowerPoint</Application>
  <PresentationFormat>Widescreen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Cheshire East Information, advice and support (CEIAS)  </vt:lpstr>
      <vt:lpstr>What we provide </vt:lpstr>
      <vt:lpstr>Meet the team at CEIAS   Helen Starkey Diane Gruber Penny Hughes </vt:lpstr>
      <vt:lpstr>How to contact CEIAS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Cheshire East Information, advice and support (CEIAS)</dc:title>
  <dc:creator>SORTON, Anne</dc:creator>
  <cp:lastModifiedBy>GERRARD, Leah</cp:lastModifiedBy>
  <cp:revision>18</cp:revision>
  <dcterms:created xsi:type="dcterms:W3CDTF">2021-02-04T10:34:11Z</dcterms:created>
  <dcterms:modified xsi:type="dcterms:W3CDTF">2024-04-02T14:34:49Z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2bff867f-a88a-46b8-b95e-2e05c1d825ca</vt:lpwstr>
  </property>
  <property fmtid="{D5CDD505-2E9C-101B-9397-08002B2CF9AE}" pid="3" name="bjDocumentLabelXML">
    <vt:lpwstr>&lt;?xml version="1.0" encoding="us-ascii"?&gt;&lt;sisl xmlns:xsd="http://www.w3.org/2001/XMLSchema" xmlns:xsi="http://www.w3.org/2001/XMLSchema-instance" sislVersion="0" policy="6ceae14b-024b-4bff-9be8-3287753ee694" origin="defaultValue" xmlns="http://www.boldonj</vt:lpwstr>
  </property>
  <property fmtid="{D5CDD505-2E9C-101B-9397-08002B2CF9AE}" pid="4" name="bjDocumentLabelXML-0">
    <vt:lpwstr>ames.com/2008/01/sie/internal/label"&gt;&lt;element uid="id_classification_nonbusiness" value="" /&gt;&lt;/sisl&gt;</vt:lpwstr>
  </property>
  <property fmtid="{D5CDD505-2E9C-101B-9397-08002B2CF9AE}" pid="5" name="bjDocumentSecurityLabel">
    <vt:lpwstr>OFFICIAL</vt:lpwstr>
  </property>
  <property fmtid="{D5CDD505-2E9C-101B-9397-08002B2CF9AE}" pid="6" name="bjSaver">
    <vt:lpwstr>wQV7mI/C2R/ICu7WHLVZAF202SPJC1XE</vt:lpwstr>
  </property>
  <property fmtid="{D5CDD505-2E9C-101B-9397-08002B2CF9AE}" pid="7" name="ContentTypeId">
    <vt:lpwstr>0x010100D713C0F70F8FEE48B6496101D38D84CE</vt:lpwstr>
  </property>
  <property fmtid="{D5CDD505-2E9C-101B-9397-08002B2CF9AE}" pid="8" name="MSIP_Label_ef975da0-2206-4296-8b08-8eab8a965a3b_Enabled">
    <vt:lpwstr>true</vt:lpwstr>
  </property>
  <property fmtid="{D5CDD505-2E9C-101B-9397-08002B2CF9AE}" pid="9" name="MSIP_Label_ef975da0-2206-4296-8b08-8eab8a965a3b_SetDate">
    <vt:lpwstr>2024-04-02T14:29:47Z</vt:lpwstr>
  </property>
  <property fmtid="{D5CDD505-2E9C-101B-9397-08002B2CF9AE}" pid="10" name="MSIP_Label_ef975da0-2206-4296-8b08-8eab8a965a3b_Method">
    <vt:lpwstr>Privileged</vt:lpwstr>
  </property>
  <property fmtid="{D5CDD505-2E9C-101B-9397-08002B2CF9AE}" pid="11" name="MSIP_Label_ef975da0-2206-4296-8b08-8eab8a965a3b_Name">
    <vt:lpwstr>CE-OFFICIAL</vt:lpwstr>
  </property>
  <property fmtid="{D5CDD505-2E9C-101B-9397-08002B2CF9AE}" pid="12" name="MSIP_Label_ef975da0-2206-4296-8b08-8eab8a965a3b_SiteId">
    <vt:lpwstr>cdb92d10-23cb-4ac1-a9b3-34f4faaa2851</vt:lpwstr>
  </property>
  <property fmtid="{D5CDD505-2E9C-101B-9397-08002B2CF9AE}" pid="13" name="MSIP_Label_ef975da0-2206-4296-8b08-8eab8a965a3b_ActionId">
    <vt:lpwstr>a7b3835f-41fe-422b-b7a0-fc5f4f1607eb</vt:lpwstr>
  </property>
  <property fmtid="{D5CDD505-2E9C-101B-9397-08002B2CF9AE}" pid="14" name="MSIP_Label_ef975da0-2206-4296-8b08-8eab8a965a3b_ContentBits">
    <vt:lpwstr>2</vt:lpwstr>
  </property>
  <property fmtid="{D5CDD505-2E9C-101B-9397-08002B2CF9AE}" pid="15" name="ClassificationContentMarkingFooterLocations">
    <vt:lpwstr>Facet:9</vt:lpwstr>
  </property>
  <property fmtid="{D5CDD505-2E9C-101B-9397-08002B2CF9AE}" pid="16" name="ClassificationContentMarkingFooterText">
    <vt:lpwstr>OFFICIAL</vt:lpwstr>
  </property>
</Properties>
</file>